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303" r:id="rId5"/>
    <p:sldId id="304" r:id="rId6"/>
    <p:sldId id="286" r:id="rId7"/>
    <p:sldId id="301" r:id="rId8"/>
    <p:sldId id="300" r:id="rId9"/>
    <p:sldId id="30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354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3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166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6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096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8EB5587-FF3C-40B2-B460-F220D635732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2A08FD9-5016-49C3-A68D-4A62B186EB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67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116BD-E016-4602-C71C-77684C75F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ru-RU" dirty="0"/>
              <a:t>Уходящие деревни</a:t>
            </a:r>
            <a:br>
              <a:rPr lang="ru-RU" dirty="0"/>
            </a:br>
            <a:r>
              <a:rPr lang="ru-RU" dirty="0"/>
              <a:t>Мурманской области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22E945-B6D6-DF14-1F26-12CE00CB5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531" y="5470754"/>
            <a:ext cx="6831673" cy="1086237"/>
          </a:xfrm>
        </p:spPr>
        <p:txBody>
          <a:bodyPr/>
          <a:lstStyle/>
          <a:p>
            <a:r>
              <a:rPr lang="ru-RU" dirty="0"/>
              <a:t>Маслов Александр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ECA90-92D3-CC7E-AEF2-D76E9389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273"/>
            <a:ext cx="10515600" cy="720437"/>
          </a:xfrm>
        </p:spPr>
        <p:txBody>
          <a:bodyPr>
            <a:normAutofit/>
          </a:bodyPr>
          <a:lstStyle/>
          <a:p>
            <a:r>
              <a:rPr lang="ru-RU" dirty="0"/>
              <a:t>Выберите исчезнувшую деревню</a:t>
            </a:r>
            <a:r>
              <a:rPr lang="en-US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481697-B081-98E0-3C46-CFCE3099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292"/>
            <a:ext cx="7197436" cy="592050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66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Гранитный</a:t>
            </a:r>
            <a:endParaRPr lang="ru-RU" sz="6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3" action="ppaction://hlinksldjump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6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Наутси</a:t>
            </a:r>
            <a:endParaRPr lang="en-US" sz="6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66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Порт-Владимир</a:t>
            </a:r>
            <a:endParaRPr lang="en-US" sz="6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6600" b="0" i="0" u="sng" dirty="0">
              <a:solidFill>
                <a:srgbClr val="BA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3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3AE1E-C5C1-CAD8-C6C2-298EBB03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0927"/>
            <a:ext cx="9601200" cy="14859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Наутси</a:t>
            </a:r>
            <a:br>
              <a:rPr lang="en-US" sz="4400" u="sng" dirty="0">
                <a:solidFill>
                  <a:srgbClr val="0645A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F3CA6-8AD5-406C-FCD8-7398D480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10515600" cy="5541818"/>
          </a:xfrm>
        </p:spPr>
        <p:txBody>
          <a:bodyPr>
            <a:normAutofit fontScale="85000" lnSpcReduction="10000"/>
          </a:bodyPr>
          <a:lstStyle/>
          <a:p>
            <a:r>
              <a:rPr lang="ru-RU" i="0" dirty="0" err="1">
                <a:effectLst/>
                <a:latin typeface="Arial" panose="020B0604020202020204" pitchFamily="34" charset="0"/>
              </a:rPr>
              <a:t>Наутси</a:t>
            </a:r>
            <a:r>
              <a:rPr lang="ru-RU" b="0" i="0" dirty="0">
                <a:effectLst/>
                <a:latin typeface="Arial" panose="020B0604020202020204" pitchFamily="34" charset="0"/>
              </a:rPr>
              <a:t> — населённый пункт, существовавший в </a:t>
            </a:r>
            <a:r>
              <a:rPr lang="ru-RU" dirty="0">
                <a:latin typeface="Arial" panose="020B0604020202020204" pitchFamily="34" charset="0"/>
              </a:rPr>
              <a:t>долине реки Паз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 независимой Финляндии в период </a:t>
            </a:r>
            <a:r>
              <a:rPr lang="ru-RU" dirty="0">
                <a:latin typeface="Arial" panose="020B0604020202020204" pitchFamily="34" charset="0"/>
              </a:rPr>
              <a:t>1921</a:t>
            </a:r>
            <a:r>
              <a:rPr lang="ru-RU" b="0" i="0" dirty="0">
                <a:effectLst/>
                <a:latin typeface="Arial" panose="020B0604020202020204" pitchFamily="34" charset="0"/>
              </a:rPr>
              <a:t>—</a:t>
            </a:r>
            <a:r>
              <a:rPr lang="ru-RU" dirty="0">
                <a:latin typeface="Arial" panose="020B0604020202020204" pitchFamily="34" charset="0"/>
              </a:rPr>
              <a:t>1944 годов</a:t>
            </a:r>
            <a:r>
              <a:rPr lang="ru-RU" b="0" i="0" dirty="0">
                <a:effectLst/>
                <a:latin typeface="Arial" panose="020B0604020202020204" pitchFamily="34" charset="0"/>
              </a:rPr>
              <a:t>, а затем на территории Мурманской области </a:t>
            </a:r>
            <a:r>
              <a:rPr lang="ru-RU" dirty="0">
                <a:latin typeface="Arial" panose="020B0604020202020204" pitchFamily="34" charset="0"/>
              </a:rPr>
              <a:t>СССР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до </a:t>
            </a:r>
            <a:r>
              <a:rPr lang="ru-RU" dirty="0">
                <a:latin typeface="Arial" panose="020B0604020202020204" pitchFamily="34" charset="0"/>
              </a:rPr>
              <a:t>1962 года</a:t>
            </a:r>
            <a:r>
              <a:rPr lang="ru-RU" b="0" i="0" dirty="0">
                <a:effectLst/>
                <a:latin typeface="Arial" panose="020B0604020202020204" pitchFamily="34" charset="0"/>
              </a:rPr>
              <a:t>. Ныне представляет собой </a:t>
            </a:r>
            <a:r>
              <a:rPr lang="ru-RU" dirty="0">
                <a:latin typeface="Arial" panose="020B0604020202020204" pitchFamily="34" charset="0"/>
              </a:rPr>
              <a:t>урочище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 долине реки </a:t>
            </a:r>
            <a:r>
              <a:rPr lang="ru-RU" dirty="0" err="1">
                <a:latin typeface="Arial" panose="020B0604020202020204" pitchFamily="34" charset="0"/>
              </a:rPr>
              <a:t>Наутсийоки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, правого притока реки </a:t>
            </a:r>
            <a:r>
              <a:rPr lang="ru-RU" dirty="0" err="1">
                <a:latin typeface="Arial" panose="020B0604020202020204" pitchFamily="34" charset="0"/>
              </a:rPr>
              <a:t>Патсойоки</a:t>
            </a:r>
            <a:r>
              <a:rPr lang="ru-RU" b="0" i="0" dirty="0">
                <a:effectLst/>
                <a:latin typeface="Arial" panose="020B0604020202020204" pitchFamily="34" charset="0"/>
              </a:rPr>
              <a:t>, рядом с </a:t>
            </a:r>
            <a:r>
              <a:rPr lang="ru-RU" dirty="0">
                <a:latin typeface="Arial" panose="020B0604020202020204" pitchFamily="34" charset="0"/>
              </a:rPr>
              <a:t>границей России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и </a:t>
            </a:r>
            <a:r>
              <a:rPr lang="ru-RU" dirty="0">
                <a:latin typeface="Arial" panose="020B0604020202020204" pitchFamily="34" charset="0"/>
              </a:rPr>
              <a:t>Норвегии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 В 1942—1944 годах на территории населённого пункта действовал концлагерь для советских военнопленных из Барвенковского котла «</a:t>
            </a:r>
            <a:r>
              <a:rPr lang="ru-RU" dirty="0">
                <a:latin typeface="Arial" panose="020B0604020202020204" pitchFamily="34" charset="0"/>
              </a:rPr>
              <a:t>Шталаг-322</a:t>
            </a:r>
            <a:r>
              <a:rPr lang="ru-RU" b="0" i="0" dirty="0">
                <a:effectLst/>
                <a:latin typeface="Arial" panose="020B0604020202020204" pitchFamily="34" charset="0"/>
              </a:rPr>
              <a:t>».</a:t>
            </a:r>
          </a:p>
          <a:p>
            <a:pPr algn="l"/>
            <a:r>
              <a:rPr lang="ru-RU" b="0" i="0" dirty="0">
                <a:effectLst/>
                <a:latin typeface="Arial" panose="020B0604020202020204" pitchFamily="34" charset="0"/>
              </a:rPr>
              <a:t>Населённый пункт был основан как </a:t>
            </a:r>
            <a:r>
              <a:rPr lang="ru-RU" dirty="0">
                <a:latin typeface="Arial" panose="020B0604020202020204" pitchFamily="34" charset="0"/>
              </a:rPr>
              <a:t>выселок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из </a:t>
            </a:r>
            <a:r>
              <a:rPr lang="ru-RU" dirty="0" err="1">
                <a:latin typeface="Arial" panose="020B0604020202020204" pitchFamily="34" charset="0"/>
              </a:rPr>
              <a:t>пазрецкого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села </a:t>
            </a:r>
            <a:r>
              <a:rPr lang="ru-RU" dirty="0" err="1">
                <a:latin typeface="Arial" panose="020B0604020202020204" pitchFamily="34" charset="0"/>
              </a:rPr>
              <a:t>Чалмъявр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с </a:t>
            </a:r>
            <a:r>
              <a:rPr lang="ru-RU" dirty="0">
                <a:latin typeface="Arial" panose="020B0604020202020204" pitchFamily="34" charset="0"/>
              </a:rPr>
              <a:t>саамским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названием </a:t>
            </a:r>
            <a:r>
              <a:rPr lang="ru-RU" i="0" dirty="0" err="1">
                <a:effectLst/>
                <a:latin typeface="Arial" panose="020B0604020202020204" pitchFamily="34" charset="0"/>
              </a:rPr>
              <a:t>Няхча</a:t>
            </a:r>
            <a:r>
              <a:rPr lang="ru-RU" b="0" i="0" dirty="0">
                <a:effectLst/>
                <a:latin typeface="Arial" panose="020B0604020202020204" pitchFamily="34" charset="0"/>
              </a:rPr>
              <a:t>. В </a:t>
            </a:r>
            <a:r>
              <a:rPr lang="ru-RU" dirty="0">
                <a:latin typeface="Arial" panose="020B0604020202020204" pitchFamily="34" charset="0"/>
              </a:rPr>
              <a:t>1904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 нём проживало 12 жителей.</a:t>
            </a:r>
          </a:p>
          <a:p>
            <a:pPr algn="l"/>
            <a:r>
              <a:rPr lang="ru-RU" b="0" i="0" dirty="0">
                <a:effectLst/>
                <a:latin typeface="Arial" panose="020B0604020202020204" pitchFamily="34" charset="0"/>
              </a:rPr>
              <a:t>На этом месте одним из старейших жителей поселка Валерием Александровичем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Долотовым</a:t>
            </a:r>
            <a:r>
              <a:rPr lang="ru-RU" b="0" i="0" dirty="0">
                <a:effectLst/>
                <a:latin typeface="Arial" panose="020B0604020202020204" pitchFamily="34" charset="0"/>
              </a:rPr>
              <a:t> (работал на </a:t>
            </a:r>
            <a:r>
              <a:rPr lang="ru-RU" dirty="0">
                <a:latin typeface="Arial" panose="020B0604020202020204" pitchFamily="34" charset="0"/>
              </a:rPr>
              <a:t>Каскаде </a:t>
            </a:r>
            <a:r>
              <a:rPr lang="ru-RU" dirty="0" err="1">
                <a:latin typeface="Arial" panose="020B0604020202020204" pitchFamily="34" charset="0"/>
              </a:rPr>
              <a:t>Пазских</a:t>
            </a:r>
            <a:r>
              <a:rPr lang="ru-RU" dirty="0">
                <a:latin typeface="Arial" panose="020B0604020202020204" pitchFamily="34" charset="0"/>
              </a:rPr>
              <a:t> ГЭС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с </a:t>
            </a:r>
            <a:r>
              <a:rPr lang="ru-RU" dirty="0">
                <a:latin typeface="Arial" panose="020B0604020202020204" pitchFamily="34" charset="0"/>
              </a:rPr>
              <a:t>1962 </a:t>
            </a:r>
            <a:r>
              <a:rPr lang="ru-RU" b="0" i="0" dirty="0">
                <a:effectLst/>
                <a:latin typeface="Arial" panose="020B0604020202020204" pitchFamily="34" charset="0"/>
              </a:rPr>
              <a:t>по </a:t>
            </a:r>
            <a:r>
              <a:rPr lang="ru-RU" dirty="0">
                <a:latin typeface="Arial" panose="020B0604020202020204" pitchFamily="34" charset="0"/>
              </a:rPr>
              <a:t>2009 год</a:t>
            </a:r>
            <a:r>
              <a:rPr lang="ru-RU" b="0" i="0" dirty="0">
                <a:effectLst/>
                <a:latin typeface="Arial" panose="020B0604020202020204" pitchFamily="34" charset="0"/>
              </a:rPr>
              <a:t>) были обнаружены предметы быта: гвозди, подковы (выкованные вручную), старинная печь с узорами ручной работы, даже необычная маска, вырезанная из дерева, старинные монеты. Самая старая из них датируется </a:t>
            </a:r>
            <a:r>
              <a:rPr lang="ru-RU" dirty="0">
                <a:latin typeface="Arial" panose="020B0604020202020204" pitchFamily="34" charset="0"/>
              </a:rPr>
              <a:t>1807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г. В </a:t>
            </a:r>
            <a:r>
              <a:rPr lang="ru-RU" dirty="0">
                <a:latin typeface="Arial" panose="020B0604020202020204" pitchFamily="34" charset="0"/>
              </a:rPr>
              <a:t>1809 году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вся территория вошла в состав Российской империи. В </a:t>
            </a:r>
            <a:r>
              <a:rPr lang="ru-RU" dirty="0">
                <a:latin typeface="Arial" panose="020B0604020202020204" pitchFamily="34" charset="0"/>
              </a:rPr>
              <a:t>1920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уступлена Советской Россией независимой Финляндии. В </a:t>
            </a:r>
            <a:r>
              <a:rPr lang="ru-RU" dirty="0">
                <a:latin typeface="Arial" panose="020B0604020202020204" pitchFamily="34" charset="0"/>
              </a:rPr>
              <a:t>1921 году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у посёлка прошла </a:t>
            </a:r>
            <a:r>
              <a:rPr lang="ru-RU" dirty="0">
                <a:latin typeface="Arial" panose="020B0604020202020204" pitchFamily="34" charset="0"/>
              </a:rPr>
              <a:t>дорога на Ледовитый океан</a:t>
            </a:r>
            <a:r>
              <a:rPr lang="ru-RU" b="0" i="0" dirty="0">
                <a:effectLst/>
                <a:latin typeface="Arial" panose="020B0604020202020204" pitchFamily="34" charset="0"/>
              </a:rPr>
              <a:t>, которую правительство Финляндии начало строить после включения Петсамо (Печенги) в свой состав. Численность населения деревни достигла пика в </a:t>
            </a:r>
            <a:r>
              <a:rPr lang="ru-RU" dirty="0">
                <a:latin typeface="Arial" panose="020B0604020202020204" pitchFamily="34" charset="0"/>
              </a:rPr>
              <a:t>1938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г. накануне Зимней войны и составила 117 человек. Ввиду успешного наступления советской армии в </a:t>
            </a:r>
            <a:r>
              <a:rPr lang="ru-RU" dirty="0">
                <a:latin typeface="Arial" panose="020B0604020202020204" pitchFamily="34" charset="0"/>
              </a:rPr>
              <a:t>1939 году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на печенгском направлении, финны отошли от советской границы до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Наутси</a:t>
            </a:r>
            <a:r>
              <a:rPr lang="ru-RU" b="0" i="0" dirty="0">
                <a:effectLst/>
                <a:latin typeface="Arial" panose="020B0604020202020204" pitchFamily="34" charset="0"/>
              </a:rPr>
              <a:t>. Но </a:t>
            </a:r>
            <a:r>
              <a:rPr lang="ru-RU" dirty="0">
                <a:latin typeface="Arial" panose="020B0604020202020204" pitchFamily="34" charset="0"/>
              </a:rPr>
              <a:t>Московский договор 1940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вернул практически весь </a:t>
            </a:r>
            <a:r>
              <a:rPr lang="ru-RU" dirty="0">
                <a:latin typeface="Arial" panose="020B0604020202020204" pitchFamily="34" charset="0"/>
              </a:rPr>
              <a:t>Петсамо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обратно Финляндии (за исключением </a:t>
            </a:r>
            <a:r>
              <a:rPr lang="ru-RU" dirty="0">
                <a:latin typeface="Arial" panose="020B0604020202020204" pitchFamily="34" charset="0"/>
              </a:rPr>
              <a:t>полуострова Рыбачий</a:t>
            </a:r>
            <a:r>
              <a:rPr lang="ru-RU" b="0" i="0" dirty="0">
                <a:effectLst/>
                <a:latin typeface="Arial" panose="020B0604020202020204" pitchFamily="34" charset="0"/>
              </a:rPr>
              <a:t>). Окончательно вошёл в состав </a:t>
            </a:r>
            <a:r>
              <a:rPr lang="ru-RU" dirty="0">
                <a:latin typeface="Arial" panose="020B0604020202020204" pitchFamily="34" charset="0"/>
              </a:rPr>
              <a:t>РСФСР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dirty="0">
                <a:latin typeface="Arial" panose="020B0604020202020204" pitchFamily="34" charset="0"/>
              </a:rPr>
              <a:t>СССР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в </a:t>
            </a:r>
            <a:r>
              <a:rPr lang="ru-RU" dirty="0">
                <a:latin typeface="Arial" panose="020B0604020202020204" pitchFamily="34" charset="0"/>
              </a:rPr>
              <a:t>1944 году</a:t>
            </a:r>
            <a:r>
              <a:rPr lang="ru-RU" b="0" i="0" dirty="0">
                <a:effectLst/>
                <a:latin typeface="Arial" panose="020B0604020202020204" pitchFamily="34" charset="0"/>
              </a:rPr>
              <a:t>. </a:t>
            </a:r>
            <a:r>
              <a:rPr lang="ru-RU" dirty="0">
                <a:latin typeface="Arial" panose="020B0604020202020204" pitchFamily="34" charset="0"/>
              </a:rPr>
              <a:t>13 декабря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dirty="0">
                <a:latin typeface="Arial" panose="020B0604020202020204" pitchFamily="34" charset="0"/>
              </a:rPr>
              <a:t>1962 года</a:t>
            </a:r>
            <a:r>
              <a:rPr lang="ru-RU" b="0" i="0" dirty="0">
                <a:effectLst/>
                <a:latin typeface="Arial" panose="020B0604020202020204" pitchFamily="34" charset="0"/>
              </a:rPr>
              <a:t> Мурманская область окончательно расформировала данный населённый пункт. Территория вошла в погранзону СССР.</a:t>
            </a:r>
          </a:p>
          <a:p>
            <a:endParaRPr lang="en-US" dirty="0"/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168394-D938-666B-59D2-C666F572DD1A}"/>
              </a:ext>
            </a:extLst>
          </p:cNvPr>
          <p:cNvSpPr/>
          <p:nvPr/>
        </p:nvSpPr>
        <p:spPr>
          <a:xfrm>
            <a:off x="10113818" y="175491"/>
            <a:ext cx="1239982" cy="960582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Управляющая кнопка: &quot;На главную&quot;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7567111-E552-1E31-51E0-D83B2D600424}"/>
              </a:ext>
            </a:extLst>
          </p:cNvPr>
          <p:cNvSpPr/>
          <p:nvPr/>
        </p:nvSpPr>
        <p:spPr>
          <a:xfrm>
            <a:off x="8481291" y="175491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64041-23B5-CEA0-C983-2F4E7451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Годы ВОВ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C6348F-D87F-50BE-DAEE-0BAA4C842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537854"/>
            <a:ext cx="10834255" cy="5075382"/>
          </a:xfrm>
        </p:spPr>
        <p:txBody>
          <a:bodyPr>
            <a:normAutofit/>
          </a:bodyPr>
          <a:lstStyle/>
          <a:p>
            <a:r>
              <a:rPr lang="ru-RU" dirty="0"/>
              <a:t>В 1940 году территорию Печенги под свой контроль взяли сотрудничавшие с Финляндией немецко-фашистские войска. Фашисты уделили </a:t>
            </a:r>
            <a:r>
              <a:rPr lang="ru-RU" dirty="0" err="1"/>
              <a:t>Наутси</a:t>
            </a:r>
            <a:r>
              <a:rPr lang="ru-RU" dirty="0"/>
              <a:t> особое внимание: ввиду малочисленности местного населения в 1942—1944 годах здесь были созданы трудовые концлагеря для советских военнопленных. Главной задачей их было создание взлётно-посадочной полосы для прямых перелётов в Америку и Японию. Концлагерь </a:t>
            </a:r>
            <a:r>
              <a:rPr lang="ru-RU" dirty="0" err="1"/>
              <a:t>Наутси</a:t>
            </a:r>
            <a:r>
              <a:rPr lang="ru-RU" dirty="0"/>
              <a:t>, также известный как «Шталаг-322», был обнаружен российскими археологами в 2008 году. 27 октября 1944 года в ходе Петсамо-</a:t>
            </a:r>
            <a:r>
              <a:rPr lang="ru-RU" dirty="0" err="1"/>
              <a:t>Киркенесской</a:t>
            </a:r>
            <a:r>
              <a:rPr lang="ru-RU" dirty="0"/>
              <a:t> операции 127-й лёгкий горнострелковый корпус в составе 69-й и 70-й морских стрелковых бригад совместно с 31-м стрелковым корпусом в погоне за отступающими немецко-фашистскими войсками преодолел за 10 суток около 150 километров пути от советско-финской границы и овладел населённым пунктом </a:t>
            </a:r>
            <a:r>
              <a:rPr lang="ru-RU" dirty="0" err="1"/>
              <a:t>Наутси</a:t>
            </a:r>
            <a:r>
              <a:rPr lang="ru-RU" dirty="0"/>
              <a:t> на границе Норвегии и Финляндии. </a:t>
            </a:r>
            <a:r>
              <a:rPr lang="ru-RU" dirty="0" err="1"/>
              <a:t>Преcледовать</a:t>
            </a:r>
            <a:r>
              <a:rPr lang="ru-RU" dirty="0"/>
              <a:t> противника приходилось в условиях горно-тундровой местности.</a:t>
            </a:r>
            <a:endParaRPr lang="en-US" dirty="0"/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47534FE-391C-27DE-99C5-CE02BEEB8045}"/>
              </a:ext>
            </a:extLst>
          </p:cNvPr>
          <p:cNvSpPr/>
          <p:nvPr/>
        </p:nvSpPr>
        <p:spPr>
          <a:xfrm>
            <a:off x="10352809" y="244764"/>
            <a:ext cx="1239982" cy="960582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Управляющая кнопка: &quot;На главную&quot;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7AD6E13-CCE4-6A4C-7923-92126CADC739}"/>
              </a:ext>
            </a:extLst>
          </p:cNvPr>
          <p:cNvSpPr/>
          <p:nvPr/>
        </p:nvSpPr>
        <p:spPr>
          <a:xfrm>
            <a:off x="7157028" y="258562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Управляющая кнопка: &quot;Назад&quot; или &quot;Предыдущий&quot;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B216BB9-D77E-3436-095C-27F742EC7E05}"/>
              </a:ext>
            </a:extLst>
          </p:cNvPr>
          <p:cNvSpPr/>
          <p:nvPr/>
        </p:nvSpPr>
        <p:spPr>
          <a:xfrm>
            <a:off x="8959273" y="258562"/>
            <a:ext cx="1175327" cy="94678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B5DD6-6870-E6DA-88B6-F41FC236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Координаты</a:t>
            </a:r>
            <a:r>
              <a:rPr lang="en-US" dirty="0"/>
              <a:t>: </a:t>
            </a:r>
            <a:br>
              <a:rPr lang="ru-RU" dirty="0"/>
            </a:br>
            <a:r>
              <a:rPr lang="en-US" dirty="0"/>
              <a:t>69.000374, 29.055065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584398AC-5C7B-70E2-635D-AD676E5D7A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09" y="2485015"/>
            <a:ext cx="7048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Управляющая кнопка: &quot;На главную&quot;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5C34A28-11B3-A4A2-6851-3BD0F42572AB}"/>
              </a:ext>
            </a:extLst>
          </p:cNvPr>
          <p:cNvSpPr/>
          <p:nvPr/>
        </p:nvSpPr>
        <p:spPr>
          <a:xfrm>
            <a:off x="8518236" y="212408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Управляющая кнопка: &quot;Назад&quot; или &quot;Предыдущий&quot;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20DA3B4-366B-AE46-E741-544464A9446A}"/>
              </a:ext>
            </a:extLst>
          </p:cNvPr>
          <p:cNvSpPr/>
          <p:nvPr/>
        </p:nvSpPr>
        <p:spPr>
          <a:xfrm>
            <a:off x="10232736" y="212408"/>
            <a:ext cx="1175327" cy="94678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1D9B5-CCBC-D2EC-5CBA-36B46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310" y="392545"/>
            <a:ext cx="10515600" cy="1085706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Гранитный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1B37E-6092-4466-BC1E-FE2BB96D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197"/>
            <a:ext cx="10515600" cy="572149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Гранитный — упразднённый в 2006 году посёлок и военный гарнизон в Мурманской области России. Военно-морская база Северного флота СССР (России) на Мурманском берегу Кольского полуострова.</a:t>
            </a:r>
            <a:endParaRPr lang="en-US" dirty="0"/>
          </a:p>
          <a:p>
            <a:pPr algn="l"/>
            <a:r>
              <a:rPr lang="ru-RU" dirty="0">
                <a:effectLst/>
                <a:latin typeface="Arial" panose="020B0604020202020204" pitchFamily="34" charset="0"/>
              </a:rPr>
              <a:t>Основан в начале XX века как рыбацкая фактория Долгая по наименованию </a:t>
            </a:r>
            <a:r>
              <a:rPr lang="ru-RU" u="none" strike="noStrike" dirty="0">
                <a:effectLst/>
                <a:latin typeface="Arial" panose="020B0604020202020204" pitchFamily="34" charset="0"/>
              </a:rPr>
              <a:t>губы</a:t>
            </a:r>
            <a:r>
              <a:rPr lang="ru-RU" dirty="0">
                <a:effectLst/>
                <a:latin typeface="Arial" panose="020B0604020202020204" pitchFamily="34" charset="0"/>
              </a:rPr>
              <a:t>, в южной части которой располагалась.</a:t>
            </a:r>
          </a:p>
          <a:p>
            <a:pPr algn="l"/>
            <a:r>
              <a:rPr lang="ru-RU" dirty="0">
                <a:effectLst/>
                <a:latin typeface="Arial" panose="020B0604020202020204" pitchFamily="34" charset="0"/>
              </a:rPr>
              <a:t>С 1944 года — база сформированной 1 марта бригады торпедных катеров, впоследствии удостоенной почётных наименований Печенгская Краснознамённая ордена Ушакова I степени, давшей 10 Героев Советского Союза, включая дважды Героя </a:t>
            </a:r>
            <a:r>
              <a:rPr lang="ru-RU" u="none" strike="noStrike" dirty="0">
                <a:effectLst/>
                <a:latin typeface="Arial" panose="020B0604020202020204" pitchFamily="34" charset="0"/>
              </a:rPr>
              <a:t>Александра Осиповича Шабалина</a:t>
            </a:r>
            <a:r>
              <a:rPr lang="ru-RU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dirty="0">
                <a:effectLst/>
                <a:latin typeface="Arial" panose="020B0604020202020204" pitchFamily="34" charset="0"/>
              </a:rPr>
              <a:t>29 сентября 2006 г. законом Мурманской области населённый пункт Гранитный в связи с отсутствием проживающего населения был упразднё</a:t>
            </a:r>
            <a:r>
              <a:rPr lang="ru-RU" dirty="0">
                <a:latin typeface="Arial" panose="020B0604020202020204" pitchFamily="34" charset="0"/>
              </a:rPr>
              <a:t>н.</a:t>
            </a:r>
            <a:endParaRPr lang="ru-RU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RU" dirty="0">
                <a:effectLst/>
                <a:latin typeface="Arial" panose="020B0604020202020204" pitchFamily="34" charset="0"/>
              </a:rPr>
              <a:t>В 2010 году из посёлка в </a:t>
            </a:r>
            <a:r>
              <a:rPr lang="ru-RU" u="none" strike="noStrike" dirty="0">
                <a:effectLst/>
                <a:latin typeface="Arial" panose="020B0604020202020204" pitchFamily="34" charset="0"/>
              </a:rPr>
              <a:t>Мурманск</a:t>
            </a:r>
            <a:r>
              <a:rPr lang="ru-RU" dirty="0">
                <a:effectLst/>
                <a:latin typeface="Arial" panose="020B0604020202020204" pitchFamily="34" charset="0"/>
              </a:rPr>
              <a:t> были перенесены захоронения катерников, погибших во время войны.</a:t>
            </a:r>
          </a:p>
          <a:p>
            <a:r>
              <a:rPr lang="ru-RU" dirty="0">
                <a:effectLst/>
                <a:latin typeface="Arial" panose="020B0604020202020204" pitchFamily="34" charset="0"/>
              </a:rPr>
              <a:t>В 1994 году в посёлке проживало свыше 400 семей, в основном военнослужащих бригады. Начальником гарнизона являлся командир бригады.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Жилой фонд составляли 4 пятиэтажных дома по улице Саши Ковалёва, 3 двухэтажных и 1 трёхэтажный дом по улице Советской.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посёлке работали два детских сада, 8-летняя школа, магазины, клуб, ателье, почтовое отделение.</a:t>
            </a:r>
          </a:p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Особенностью жизни посёлка было отсутствие сухопутной связи с Большой землёй. Жизнеобеспечение гарнизона (доставка людей, грузов, товаров) осуществлялось только собственными средствами: катерами обеспечения боевой подготовки, плавсредствами береговой базы, а иногда и боевыми кораблями и катерами. Расстояние по воде до Североморска составляет около 25 миль.</a:t>
            </a:r>
            <a:endParaRPr lang="en-US" dirty="0"/>
          </a:p>
        </p:txBody>
      </p:sp>
      <p:sp>
        <p:nvSpPr>
          <p:cNvPr id="4" name="Управляющая кнопка: &quot;Вперед&quot; или &quot;Следующий&quot;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2D2A26C-ABD8-55FF-9584-7F1C9E3F9F11}"/>
              </a:ext>
            </a:extLst>
          </p:cNvPr>
          <p:cNvSpPr/>
          <p:nvPr/>
        </p:nvSpPr>
        <p:spPr>
          <a:xfrm>
            <a:off x="10113818" y="175491"/>
            <a:ext cx="1239982" cy="960582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Управляющая кнопка: &quot;На главную&quot;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A533CE-63B0-D985-66C1-E458CE9980C8}"/>
              </a:ext>
            </a:extLst>
          </p:cNvPr>
          <p:cNvSpPr/>
          <p:nvPr/>
        </p:nvSpPr>
        <p:spPr>
          <a:xfrm>
            <a:off x="8481291" y="175491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4B5FA-652B-C217-6F31-DE5BD2EC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Координаты</a:t>
            </a:r>
            <a:r>
              <a:rPr lang="en-US" dirty="0"/>
              <a:t>:  </a:t>
            </a:r>
            <a:br>
              <a:rPr lang="ru-RU" dirty="0"/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69.2667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459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33.8229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18AB9D-14E8-B172-95C8-9D518E3B2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33" y="2396836"/>
            <a:ext cx="4715987" cy="3581400"/>
          </a:xfrm>
        </p:spPr>
      </p:pic>
      <p:pic>
        <p:nvPicPr>
          <p:cNvPr id="1030" name="Picture 6" descr="Гранитный, заброшенный гарнизон ВМФ на Кольском полуострове.">
            <a:extLst>
              <a:ext uri="{FF2B5EF4-FFF2-40B4-BE49-F238E27FC236}">
                <a16:creationId xmlns:a16="http://schemas.microsoft.com/office/drawing/2014/main" id="{6DDEC02E-B5DA-B108-B72B-C3BF217F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9" y="2476960"/>
            <a:ext cx="4739852" cy="26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Управляющая кнопка: &quot;На главную&quot;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00FA1FE-C2FB-ACEF-DC34-BB5A5DBE86C4}"/>
              </a:ext>
            </a:extLst>
          </p:cNvPr>
          <p:cNvSpPr/>
          <p:nvPr/>
        </p:nvSpPr>
        <p:spPr>
          <a:xfrm>
            <a:off x="8629072" y="286299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Управляющая кнопка: &quot;Назад&quot; или &quot;Предыдущий&quot;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F0FDDB-7199-6501-7C75-6621E12D450D}"/>
              </a:ext>
            </a:extLst>
          </p:cNvPr>
          <p:cNvSpPr/>
          <p:nvPr/>
        </p:nvSpPr>
        <p:spPr>
          <a:xfrm>
            <a:off x="10343572" y="286299"/>
            <a:ext cx="1175327" cy="94678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EC11D-B432-99BA-5746-4DA539E4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9" y="275264"/>
            <a:ext cx="10515600" cy="747238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Порт-Владимир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24FEB69-4A4A-100D-8E96-404CD05E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502"/>
            <a:ext cx="11240678" cy="583549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Первое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поселение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возникло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острове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Шалим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ещё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становления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власти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Новгородской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республики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называлось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Геретики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С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приходом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русских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название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постепенно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трансформировалось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Еретики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 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1883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году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острове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основал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китобойную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компанию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промышленник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Герман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Гебель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Спустя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всего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два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поселение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посетил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великий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князь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Владимир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Александрович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вместе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ним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несколько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рыбопромышленников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указанию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Владимира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Александровича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селе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построена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церковь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и 12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ноября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1885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года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Еретики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переименованы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Порт-Владимир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честь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великого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князя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1930-х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годах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острове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находился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исправительно-трудовой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лагерь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системы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ГУЛага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один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24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территории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Мурманской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области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К 1938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году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проживало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уже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754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человека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началу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1940-х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годов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посёлке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построена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школа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больница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основой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экономики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являлась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переработка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рыбы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войны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депортаций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сюда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переселены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кольские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норвежцы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изначально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проживавшие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Цыпнаволоке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 1950-м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годам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острове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появились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овощехранилище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пекарня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рыбзавод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пилорама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рыболовная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станция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переписи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населения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1959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года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посёлке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1718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жителей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 1960-х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начали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появляться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воинские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части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а в 1969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году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гражданское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население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Порт-Владимира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принудительном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порядке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переселено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материк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острове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остались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только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военные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   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распада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Советского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Союза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воинские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части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закрывались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всей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области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в 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1994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году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военные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покинули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Порт-Владимир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ru-RU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 этого момента постоянного населения на острове нет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В 2007 году по решению комитета Мурманской областной Думы по государственному строительству и местному самоуправлению было принято решение об упразднении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BB8ADA7-3825-034B-1BA2-F0BE92EA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950" y="3452813"/>
            <a:ext cx="343766" cy="3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F8D748B9-0087-A8C7-6634-472D353F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25" y="3452813"/>
            <a:ext cx="343766" cy="3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Управляющая кнопка: &quot;Вперед&quot; или &quot;Следующий&quot;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75DF8B1-2733-DFF6-4B63-E54E78136B80}"/>
              </a:ext>
            </a:extLst>
          </p:cNvPr>
          <p:cNvSpPr/>
          <p:nvPr/>
        </p:nvSpPr>
        <p:spPr>
          <a:xfrm>
            <a:off x="10113818" y="93005"/>
            <a:ext cx="1239982" cy="960582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Управляющая кнопка: &quot;На главную&quot;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A05110A-27AB-73CD-2323-BEE738811E10}"/>
              </a:ext>
            </a:extLst>
          </p:cNvPr>
          <p:cNvSpPr/>
          <p:nvPr/>
        </p:nvSpPr>
        <p:spPr>
          <a:xfrm>
            <a:off x="8490718" y="75718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31933-1696-89B2-20F2-CD7AEEAA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Координаты</a:t>
            </a:r>
            <a:r>
              <a:rPr lang="en-US" dirty="0"/>
              <a:t>: </a:t>
            </a:r>
            <a:br>
              <a:rPr lang="ru-RU" dirty="0"/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69.4151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459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33.1159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8D15DE-A0AE-B006-301D-777E38B02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69" y="2065770"/>
            <a:ext cx="32653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3FBB5-1058-909E-AF5D-81206A3E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05" y="2376763"/>
            <a:ext cx="5209078" cy="3729351"/>
          </a:xfrm>
          <a:prstGeom prst="rect">
            <a:avLst/>
          </a:prstGeom>
        </p:spPr>
      </p:pic>
      <p:sp>
        <p:nvSpPr>
          <p:cNvPr id="3" name="Управляющая кнопка: &quot;На главную&quot;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707F8F2-BAF3-2C3B-14FD-43EC3CDCF835}"/>
              </a:ext>
            </a:extLst>
          </p:cNvPr>
          <p:cNvSpPr/>
          <p:nvPr/>
        </p:nvSpPr>
        <p:spPr>
          <a:xfrm>
            <a:off x="8629072" y="278494"/>
            <a:ext cx="1175327" cy="946784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Управляющая кнопка: &quot;Назад&quot; или &quot;Предыдущий&quot;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3477323-F44C-B123-AB5C-83191C5957E2}"/>
              </a:ext>
            </a:extLst>
          </p:cNvPr>
          <p:cNvSpPr/>
          <p:nvPr/>
        </p:nvSpPr>
        <p:spPr>
          <a:xfrm>
            <a:off x="10343572" y="278494"/>
            <a:ext cx="1175327" cy="94678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4364</TotalTime>
  <Words>925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Franklin Gothic Book</vt:lpstr>
      <vt:lpstr>Times New Roman</vt:lpstr>
      <vt:lpstr>Уголки</vt:lpstr>
      <vt:lpstr>Уходящие деревни Мурманской области</vt:lpstr>
      <vt:lpstr>Выберите исчезнувшую деревню:</vt:lpstr>
      <vt:lpstr>Наутси </vt:lpstr>
      <vt:lpstr>Годы ВОВ</vt:lpstr>
      <vt:lpstr>Координаты:  69.000374, 29.055065</vt:lpstr>
      <vt:lpstr>Гранитный</vt:lpstr>
      <vt:lpstr>Координаты:   69.2667, 33.8229 </vt:lpstr>
      <vt:lpstr>Порт-Владимир</vt:lpstr>
      <vt:lpstr>Координаты:  69.4151, 33.1159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Aknas Macefg</dc:creator>
  <cp:lastModifiedBy>Aknas Macefg</cp:lastModifiedBy>
  <cp:revision>6</cp:revision>
  <dcterms:created xsi:type="dcterms:W3CDTF">2024-05-02T14:50:53Z</dcterms:created>
  <dcterms:modified xsi:type="dcterms:W3CDTF">2024-05-09T12:23:24Z</dcterms:modified>
</cp:coreProperties>
</file>